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58" r:id="rId6"/>
    <p:sldId id="289" r:id="rId7"/>
    <p:sldId id="269" r:id="rId8"/>
    <p:sldId id="275" r:id="rId9"/>
    <p:sldId id="276" r:id="rId10"/>
    <p:sldId id="278" r:id="rId11"/>
    <p:sldId id="297" r:id="rId12"/>
    <p:sldId id="298" r:id="rId13"/>
    <p:sldId id="279" r:id="rId14"/>
    <p:sldId id="280" r:id="rId15"/>
    <p:sldId id="281" r:id="rId16"/>
    <p:sldId id="282" r:id="rId17"/>
    <p:sldId id="284" r:id="rId18"/>
    <p:sldId id="300" r:id="rId19"/>
    <p:sldId id="301" r:id="rId20"/>
    <p:sldId id="302" r:id="rId21"/>
    <p:sldId id="303" r:id="rId22"/>
    <p:sldId id="304" r:id="rId23"/>
    <p:sldId id="288" r:id="rId24"/>
  </p:sldIdLst>
  <p:sldSz cx="12192000" cy="6858000"/>
  <p:notesSz cx="6888163" cy="10021888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FFF00"/>
    <a:srgbClr val="CC0000"/>
    <a:srgbClr val="00CC00"/>
    <a:srgbClr val="99CC00"/>
    <a:srgbClr val="33CCFF"/>
    <a:srgbClr val="00CC99"/>
    <a:srgbClr val="CC00FF"/>
    <a:srgbClr val="FF99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63421" autoAdjust="0"/>
  </p:normalViewPr>
  <p:slideViewPr>
    <p:cSldViewPr>
      <p:cViewPr varScale="1">
        <p:scale>
          <a:sx n="54" d="100"/>
          <a:sy n="54" d="100"/>
        </p:scale>
        <p:origin x="16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pPr rtl="0"/>
            <a:fld id="{14BC51FE-A7C0-44C1-B6D7-3493A39A3647}" type="datetime1">
              <a:rPr lang="de-DE" smtClean="0"/>
              <a:t>08.01.2026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pPr rtl="0"/>
            <a:fld id="{950AD62A-9EE1-43E3-A7E5-D268F71DF3E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2F0748BE-5E7C-4DFB-B8B3-EFFA1AD80B2D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pPr rtl="0"/>
            <a:fld id="{5534C2EF-8A97-4DAF-B099-E567883644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027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300" dirty="0"/>
              <a:t> </a:t>
            </a:r>
          </a:p>
          <a:p>
            <a:r>
              <a:rPr lang="de-DE" sz="1300" dirty="0"/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3430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4633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937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Klar, dass ein Kind nicht alle Kompetenzen perfekt erfüllt, aber Anhaltspunkte</a:t>
            </a:r>
          </a:p>
          <a:p>
            <a:r>
              <a:rPr lang="de-DE" dirty="0"/>
              <a:t>Bis September auch noch etwas Zeit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295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057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8589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938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66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760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886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1186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781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5276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1048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2201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895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Bilder mit Beschrift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Freihand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5" name="Bildplatzhalter 14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de-DE"/>
              <a:t>Textmasterformat bearbeiten</a:t>
            </a:r>
          </a:p>
        </p:txBody>
      </p:sp>
      <p:sp>
        <p:nvSpPr>
          <p:cNvPr id="18" name="Freihand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9" name="Bildplatzhalter 18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rei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Freihand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5" name="Bildplatzhalter 14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Freihand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9" name="Bildplatzhalter 18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Freihand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3" name="Bildplatzhalter 12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ünf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reihand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9" name="Bildplatzhalter 8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Freihand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1" name="Bildplatzhalter 10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Freihand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3" name="Bildplatzhalter 12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5" name="Bildplatzhalter 14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Freihand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1" name="Bildplatzhalter 20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/>
              <a:t>Textmasterformat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C612565-8C3E-4BB0-9B70-60F6FC1392F8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de-DE"/>
              <a:t>Textmasterformat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6FEF20-1085-4563-9F37-78094EF387C8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/>
              <a:t>Textmasterformat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8431C69-5D71-463E-93BB-A9749341EBF7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de-DE"/>
              <a:t>Textmasterformat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de-DE"/>
              <a:t>Textmasterformat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4A3865F-D31C-40CF-85DC-1933612F9F50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de-DE"/>
              <a:t>Textmasterformat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de-DE"/>
              <a:t>Textmasterformat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9BB639-7E0E-44C6-82D3-BCCAFBEC8341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323BFEE-AB19-4F09-87C9-3653B56FBCBF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2C402D9-CCC7-444D-9FCC-69458C027970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/>
              <a:t>Textmasterformat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Textmasterformat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48F228C-75B1-452C-ADA6-DC42CBAC84CF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Bildplatzhalter 11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/>
              <a:t>Textmasterformat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A2337C1-0D92-4108-8C73-9DE114662EE2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29CF520-9AFC-4B3A-AD4B-FE64ECF3701B}" type="datetime1">
              <a:rPr lang="de-DE" smtClean="0"/>
              <a:pPr/>
              <a:t>08.01.2026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Informationen zur Einschulung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e-DE" dirty="0"/>
              <a:t>für das Schuljahr 2026/27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687610"/>
          </a:xfrm>
        </p:spPr>
        <p:txBody>
          <a:bodyPr rtlCol="0"/>
          <a:lstStyle/>
          <a:p>
            <a:pPr algn="ctr" rtl="0"/>
            <a:r>
              <a:rPr lang="de-DE" dirty="0"/>
              <a:t>Stundentafel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A80E0D2-5DD2-2E5D-67EC-CD8947CE6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024" r="2745" b="14168"/>
          <a:stretch/>
        </p:blipFill>
        <p:spPr>
          <a:xfrm>
            <a:off x="1775520" y="1340768"/>
            <a:ext cx="8263780" cy="3816424"/>
          </a:xfrm>
        </p:spPr>
      </p:pic>
    </p:spTree>
    <p:extLst>
      <p:ext uri="{BB962C8B-B14F-4D97-AF65-F5344CB8AC3E}">
        <p14:creationId xmlns:p14="http://schemas.microsoft.com/office/powerpoint/2010/main" val="1109844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615602"/>
          </a:xfrm>
        </p:spPr>
        <p:txBody>
          <a:bodyPr rtlCol="0"/>
          <a:lstStyle/>
          <a:p>
            <a:pPr algn="ctr" rtl="0"/>
            <a:r>
              <a:rPr lang="de-DE" dirty="0"/>
              <a:t>Möglicher Stundenplan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0559885"/>
              </p:ext>
            </p:extLst>
          </p:nvPr>
        </p:nvGraphicFramePr>
        <p:xfrm>
          <a:off x="1703514" y="1196754"/>
          <a:ext cx="7848869" cy="4392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5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5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4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9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Montag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Dienstag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Mittwoch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Donnerstag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Freitag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408"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8.00 – 8.45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408"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8.45 – 9.30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408"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P A U S E     9.30 – 9.45</a:t>
                      </a:r>
                      <a:endParaRPr lang="de-DE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408"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9.45</a:t>
                      </a:r>
                      <a:r>
                        <a:rPr lang="de-DE" sz="16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10.30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 err="1">
                          <a:solidFill>
                            <a:srgbClr val="7030A0"/>
                          </a:solidFill>
                          <a:effectLst/>
                        </a:rPr>
                        <a:t>Rel</a:t>
                      </a:r>
                      <a:endParaRPr lang="de-DE" sz="18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408"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10.30 – 11.15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chemeClr val="accent4"/>
                          </a:solidFill>
                          <a:effectLst/>
                        </a:rPr>
                        <a:t>GU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>
                          <a:solidFill>
                            <a:srgbClr val="C00000"/>
                          </a:solidFill>
                          <a:effectLst/>
                        </a:rPr>
                        <a:t>WG</a:t>
                      </a:r>
                      <a:endParaRPr lang="de-DE" sz="18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408"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P A U S E     11.15 – 11.30</a:t>
                      </a:r>
                      <a:endParaRPr lang="de-DE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408">
                <a:tc>
                  <a:txBody>
                    <a:bodyPr/>
                    <a:lstStyle/>
                    <a:p>
                      <a:pPr marL="0" marR="0" lvl="0" indent="6985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11.30</a:t>
                      </a:r>
                      <a:r>
                        <a:rPr lang="de-DE" sz="16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12.15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 err="1">
                          <a:solidFill>
                            <a:srgbClr val="00B0F0"/>
                          </a:solidFill>
                          <a:effectLst/>
                        </a:rPr>
                        <a:t>Sp</a:t>
                      </a:r>
                      <a:endParaRPr lang="de-DE" sz="18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de-DE" sz="1800" b="1" dirty="0" err="1">
                          <a:solidFill>
                            <a:srgbClr val="7030A0"/>
                          </a:solidFill>
                          <a:effectLst/>
                        </a:rPr>
                        <a:t>Rel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 err="1">
                          <a:solidFill>
                            <a:srgbClr val="00B0F0"/>
                          </a:solidFill>
                          <a:effectLst/>
                        </a:rPr>
                        <a:t>Sp</a:t>
                      </a:r>
                      <a:endParaRPr lang="de-DE" sz="18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b="1" dirty="0" err="1">
                          <a:solidFill>
                            <a:srgbClr val="FFC000"/>
                          </a:solidFill>
                          <a:effectLst/>
                        </a:rPr>
                        <a:t>FFö</a:t>
                      </a:r>
                      <a:endParaRPr lang="de-DE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493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8684" y="365126"/>
            <a:ext cx="8659316" cy="831626"/>
          </a:xfrm>
        </p:spPr>
        <p:txBody>
          <a:bodyPr rtlCol="0"/>
          <a:lstStyle/>
          <a:p>
            <a:pPr algn="ctr" rtl="0"/>
            <a:r>
              <a:rPr lang="de-DE" dirty="0"/>
              <a:t>Früh- und Mittagsbetreuung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08684" y="1412776"/>
            <a:ext cx="7488832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u="sng" dirty="0">
                <a:solidFill>
                  <a:srgbClr val="00B050"/>
                </a:solidFill>
                <a:latin typeface="+mj-lt"/>
              </a:rPr>
              <a:t>Frühbetreuung</a:t>
            </a:r>
            <a:endParaRPr lang="de-DE" b="1" dirty="0">
              <a:solidFill>
                <a:srgbClr val="00B050"/>
              </a:solidFill>
              <a:latin typeface="+mj-lt"/>
            </a:endParaRPr>
          </a:p>
          <a:p>
            <a:r>
              <a:rPr lang="de-DE" dirty="0">
                <a:latin typeface="+mj-lt"/>
              </a:rPr>
              <a:t>ab 7.15 Uhr (bitte vorher Anmeldung) bis 7.45 Uhr durch </a:t>
            </a:r>
            <a:r>
              <a:rPr lang="de-DE" b="1" dirty="0">
                <a:latin typeface="+mj-lt"/>
              </a:rPr>
              <a:t>Inge </a:t>
            </a:r>
            <a:r>
              <a:rPr lang="de-DE" b="1" dirty="0" err="1">
                <a:latin typeface="+mj-lt"/>
              </a:rPr>
              <a:t>Untermarzoner</a:t>
            </a:r>
            <a:r>
              <a:rPr lang="de-DE" b="1" dirty="0">
                <a:latin typeface="+mj-lt"/>
              </a:rPr>
              <a:t> </a:t>
            </a:r>
            <a:r>
              <a:rPr lang="de-DE" dirty="0">
                <a:latin typeface="+mj-lt"/>
              </a:rPr>
              <a:t>im Garten oder </a:t>
            </a:r>
            <a:r>
              <a:rPr lang="de-DE" dirty="0" err="1">
                <a:latin typeface="+mj-lt"/>
              </a:rPr>
              <a:t>Mitti</a:t>
            </a:r>
            <a:r>
              <a:rPr lang="de-DE" dirty="0">
                <a:latin typeface="+mj-lt"/>
              </a:rPr>
              <a:t>-Raum zusammen mit den Buskindern</a:t>
            </a:r>
          </a:p>
          <a:p>
            <a:pPr marL="0" indent="0">
              <a:buNone/>
            </a:pPr>
            <a:r>
              <a:rPr lang="de-DE" b="1" u="sng" dirty="0">
                <a:solidFill>
                  <a:srgbClr val="00B050"/>
                </a:solidFill>
                <a:latin typeface="+mj-lt"/>
              </a:rPr>
              <a:t>OGTS (offene Ganztagsschule)</a:t>
            </a:r>
            <a:endParaRPr lang="de-DE" b="1" dirty="0">
              <a:solidFill>
                <a:srgbClr val="00B050"/>
              </a:solidFill>
              <a:latin typeface="+mj-lt"/>
            </a:endParaRPr>
          </a:p>
          <a:p>
            <a:r>
              <a:rPr lang="de-DE" dirty="0">
                <a:latin typeface="+mj-lt"/>
              </a:rPr>
              <a:t>Montag bis Donnerstag kostenlose Betreuung von Unterrichtsende bis 14 Uhr oder 15.30 Uhr durch Vanessa, Melanie und Carmela</a:t>
            </a:r>
          </a:p>
          <a:p>
            <a:r>
              <a:rPr lang="de-DE" dirty="0">
                <a:latin typeface="+mj-lt"/>
              </a:rPr>
              <a:t>Freitags kostenpflichtig bis 14 Uhr</a:t>
            </a:r>
          </a:p>
          <a:p>
            <a:r>
              <a:rPr lang="de-DE" dirty="0">
                <a:latin typeface="+mj-lt"/>
              </a:rPr>
              <a:t>Es besteht die Möglichkeit, ein warmes Mittagessen für Ihr Kind zu bestellen.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37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9831896" y="365126"/>
            <a:ext cx="1979103" cy="1539874"/>
          </a:xfrm>
        </p:spPr>
        <p:txBody>
          <a:bodyPr rtlCol="0">
            <a:normAutofit/>
          </a:bodyPr>
          <a:lstStyle/>
          <a:p>
            <a:pPr rtl="0"/>
            <a:r>
              <a:rPr lang="de-DE" sz="3200" dirty="0"/>
              <a:t>OGTS</a:t>
            </a:r>
          </a:p>
        </p:txBody>
      </p:sp>
      <p:pic>
        <p:nvPicPr>
          <p:cNvPr id="10" name="Bildplatzhalter 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4424435" y="439513"/>
            <a:ext cx="4748594" cy="2671084"/>
          </a:xfrm>
        </p:spPr>
      </p:pic>
      <p:pic>
        <p:nvPicPr>
          <p:cNvPr id="7" name="Bildplatzhalter 6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xfrm>
            <a:off x="1013022" y="557581"/>
            <a:ext cx="2752545" cy="1548960"/>
          </a:xfrm>
        </p:spPr>
      </p:pic>
      <p:pic>
        <p:nvPicPr>
          <p:cNvPr id="8" name="Bildplatzhalter 7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/>
          <a:stretch/>
        </p:blipFill>
        <p:spPr>
          <a:xfrm>
            <a:off x="1013022" y="2651546"/>
            <a:ext cx="2752545" cy="1548306"/>
          </a:xfrm>
        </p:spPr>
      </p:pic>
      <p:pic>
        <p:nvPicPr>
          <p:cNvPr id="9" name="Bildplatzhalter 8"/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/>
          <a:stretch/>
        </p:blipFill>
        <p:spPr>
          <a:xfrm>
            <a:off x="1013022" y="4744857"/>
            <a:ext cx="2752545" cy="1548960"/>
          </a:xfrm>
        </p:spPr>
      </p:pic>
      <p:pic>
        <p:nvPicPr>
          <p:cNvPr id="11" name="Bildplatzhalter 10"/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/>
          <a:stretch/>
        </p:blipFill>
        <p:spPr>
          <a:xfrm>
            <a:off x="4424435" y="3622980"/>
            <a:ext cx="4748594" cy="2671084"/>
          </a:xfrm>
        </p:spPr>
      </p:pic>
    </p:spTree>
    <p:extLst>
      <p:ext uri="{BB962C8B-B14F-4D97-AF65-F5344CB8AC3E}">
        <p14:creationId xmlns:p14="http://schemas.microsoft.com/office/powerpoint/2010/main" val="209559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9496" y="260648"/>
            <a:ext cx="9108504" cy="1296144"/>
          </a:xfrm>
        </p:spPr>
        <p:txBody>
          <a:bodyPr rtlCol="0">
            <a:noAutofit/>
          </a:bodyPr>
          <a:lstStyle/>
          <a:p>
            <a:pPr rtl="0"/>
            <a:r>
              <a:rPr lang="de-DE" dirty="0">
                <a:solidFill>
                  <a:srgbClr val="C00000"/>
                </a:solidFill>
              </a:rPr>
              <a:t>Was soll ein Schulanfänger können?</a:t>
            </a:r>
            <a:br>
              <a:rPr lang="de-DE" dirty="0"/>
            </a:br>
            <a:r>
              <a:rPr lang="de-DE" dirty="0"/>
              <a:t>	</a:t>
            </a:r>
            <a:r>
              <a:rPr lang="de-DE" dirty="0">
                <a:solidFill>
                  <a:srgbClr val="CCCC00"/>
                </a:solidFill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rgbClr val="CCCC00"/>
                </a:solidFill>
              </a:rPr>
              <a:t>Schulreifekompetenzen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1664" y="1844824"/>
            <a:ext cx="6552728" cy="2448272"/>
          </a:xfrm>
        </p:spPr>
        <p:txBody>
          <a:bodyPr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Motorische Kompetenzen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Kognitive Kompetenzen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/>
              <a:t>Soziale/emotionale Kompetenzen</a:t>
            </a:r>
          </a:p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243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A9E4EC5-FF2D-45EF-BDD1-B39E19073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116632"/>
            <a:ext cx="10801200" cy="1332535"/>
          </a:xfrm>
        </p:spPr>
        <p:txBody>
          <a:bodyPr>
            <a:normAutofit fontScale="90000"/>
          </a:bodyPr>
          <a:lstStyle/>
          <a:p>
            <a:r>
              <a:rPr lang="de-DE" sz="3100" b="1" dirty="0">
                <a:solidFill>
                  <a:srgbClr val="C00000"/>
                </a:solidFill>
              </a:rPr>
              <a:t>Motorische Kompetenzen und wie Sie Ihr Kind unterstützen können</a:t>
            </a:r>
            <a:br>
              <a:rPr lang="de-DE" sz="1600" b="1" dirty="0"/>
            </a:b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593E69-C389-4A2D-B49F-B79176CDDDFA}"/>
              </a:ext>
            </a:extLst>
          </p:cNvPr>
          <p:cNvSpPr txBox="1"/>
          <p:nvPr/>
        </p:nvSpPr>
        <p:spPr>
          <a:xfrm>
            <a:off x="827284" y="1040444"/>
            <a:ext cx="58326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de-DE" sz="1800" b="1" u="sng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Feinmotorik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schneiden, kleben, malen, basteln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richtige Stifthaltung</a:t>
            </a: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sauberes An- und Ausmalen</a:t>
            </a:r>
            <a:endParaRPr lang="de-DE" sz="1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mit Besteck essen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Perlen auffädeln</a:t>
            </a: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selbstständiges An- und Ausziehen:</a:t>
            </a:r>
            <a:endParaRPr lang="de-DE" sz="1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Verschlüsse an Kleidung öffnen und schließen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Schuhbänder binden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Butterbrot schmieren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kneten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im Sand spielen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backen</a:t>
            </a:r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386F4D-F4F0-46D2-847E-3CC3B0B1CBEE}"/>
              </a:ext>
            </a:extLst>
          </p:cNvPr>
          <p:cNvSpPr txBox="1"/>
          <p:nvPr/>
        </p:nvSpPr>
        <p:spPr>
          <a:xfrm>
            <a:off x="6528048" y="1040444"/>
            <a:ext cx="46085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de-DE" sz="1800" b="1" u="sng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Grobmotorik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Fahrrad und Roller fahren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laufen, klettern, 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alancieren, </a:t>
            </a:r>
            <a:b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rückwärts gehen</a:t>
            </a:r>
            <a:endParaRPr lang="de-DE" sz="1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Hampelmann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</a:t>
            </a:r>
            <a:r>
              <a:rPr lang="de-DE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Einbeinstand</a:t>
            </a:r>
            <a:endParaRPr lang="de-DE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Gleichgewicht halten</a:t>
            </a: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s</a:t>
            </a:r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chaukeln</a:t>
            </a: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richtiges Treppensteigen beherrschen</a:t>
            </a: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evtl. Kinderturnen im Sportverein</a:t>
            </a: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viel Bewegung an der </a:t>
            </a:r>
            <a:b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frischen Luft</a:t>
            </a:r>
          </a:p>
          <a:p>
            <a:endParaRPr lang="de-DE" sz="1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A9E4EC5-FF2D-45EF-BDD1-B39E19073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116632"/>
            <a:ext cx="10801200" cy="1332535"/>
          </a:xfrm>
        </p:spPr>
        <p:txBody>
          <a:bodyPr>
            <a:normAutofit fontScale="90000"/>
          </a:bodyPr>
          <a:lstStyle/>
          <a:p>
            <a:r>
              <a:rPr lang="de-DE" sz="3100" b="1" dirty="0">
                <a:solidFill>
                  <a:srgbClr val="C00000"/>
                </a:solidFill>
              </a:rPr>
              <a:t>Kognitive Kompetenzen und wie Sie Ihr Kind unterstützen können</a:t>
            </a:r>
            <a:br>
              <a:rPr lang="de-DE" sz="1600" b="1" dirty="0"/>
            </a:b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593E69-C389-4A2D-B49F-B79176CDDDFA}"/>
              </a:ext>
            </a:extLst>
          </p:cNvPr>
          <p:cNvSpPr txBox="1"/>
          <p:nvPr/>
        </p:nvSpPr>
        <p:spPr>
          <a:xfrm>
            <a:off x="407368" y="908720"/>
            <a:ext cx="53285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Konzentration/ Ausdauer (10 bis 20 min. auf 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eine Sache)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Anweisungen verstehen, merken und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umsetzen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Spiele/ Aufgaben zu Ende bringen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Vornamen erkennen und schreiben können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Ordnung am Arbeitsplatz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neugierig sein, Interesse an Schule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Nacherzählen von Ereignissen/ Geschichten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Beziehungen herstellen, Zusammenhänge erfassen 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-  Farben, Formen, Größen, Gegenstände, v.a.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   Dinge aus dem schulischen Bereich, erkennen,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   benennen und unterscheiden</a:t>
            </a:r>
            <a:endParaRPr lang="de-DE" sz="16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90E720A-2BB8-4FA5-8DBE-F59C8AB03241}"/>
              </a:ext>
            </a:extLst>
          </p:cNvPr>
          <p:cNvSpPr txBox="1"/>
          <p:nvPr/>
        </p:nvSpPr>
        <p:spPr>
          <a:xfrm>
            <a:off x="5807968" y="893330"/>
            <a:ext cx="48245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regelmäßiges Abzählen in den Alltag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integrieren (z. B. beim Tischdecken) 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eigene Adresse und Telefonnummer lernen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Fingerspiele 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Würfelspiele für die Mengenerfassung,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Domino, Memory, …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altersgemäße Puzzle, Gesellschaftsspiele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viel vorlesen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dem Kind gut zuhören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ermutigen, deutlich zu sprechen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nach Erlebtem fragen 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miteinander singen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14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A9E4EC5-FF2D-45EF-BDD1-B39E19073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116632"/>
            <a:ext cx="10801200" cy="1332535"/>
          </a:xfrm>
        </p:spPr>
        <p:txBody>
          <a:bodyPr>
            <a:normAutofit/>
          </a:bodyPr>
          <a:lstStyle/>
          <a:p>
            <a:r>
              <a:rPr lang="de-DE" sz="3100" b="1" dirty="0">
                <a:solidFill>
                  <a:srgbClr val="C00000"/>
                </a:solidFill>
              </a:rPr>
              <a:t>Emotionale/soziale Kompetenzen…</a:t>
            </a:r>
            <a:br>
              <a:rPr lang="de-DE" sz="1600" b="1" dirty="0"/>
            </a:b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593E69-C389-4A2D-B49F-B79176CDDDFA}"/>
              </a:ext>
            </a:extLst>
          </p:cNvPr>
          <p:cNvSpPr txBox="1"/>
          <p:nvPr/>
        </p:nvSpPr>
        <p:spPr>
          <a:xfrm>
            <a:off x="599846" y="893330"/>
            <a:ext cx="5775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Selbstvertrauen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Anstrengungsbereitschaft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positive Ablösung von den Eltern 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zuhören können ohne dazwischen zu reden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eigene Bedürfnisse zeitweilig zurückstellen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abwarten können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- Frustrationstoleranz (Enttäuschungen aushalten)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- Empathie (Einfühlungsvermögen)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- Offenheit und Toleranz gegenüber anderen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- Hilfsbereitschaft zeigen und annehmen</a:t>
            </a:r>
            <a:endParaRPr lang="de-DE" sz="16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Einhalten von Regeln und Strukturen</a:t>
            </a:r>
          </a:p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eigene Meinung äußern und vertreten und andere 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Meinungen wahrnehmen und akzeptieren</a:t>
            </a:r>
          </a:p>
          <a:p>
            <a:endParaRPr lang="de-DE" sz="16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90E720A-2BB8-4FA5-8DBE-F59C8AB03241}"/>
              </a:ext>
            </a:extLst>
          </p:cNvPr>
          <p:cNvSpPr txBox="1"/>
          <p:nvPr/>
        </p:nvSpPr>
        <p:spPr>
          <a:xfrm>
            <a:off x="5663952" y="893330"/>
            <a:ext cx="4752528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800"/>
              </a:spcAft>
              <a:defRPr/>
            </a:pP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eigene Fehler einsehen und Kritik ertragen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und annehmen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Konflikte selbstständig und gewaltfrei lösen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und Kompromisse schließen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Kontakte aufnehmen und fortführen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sich in Klasse/Gruppe einordnen, 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einbringen und zurechtfinden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sich bei gemeinschaftlichen Spielen und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Arbeiten beteiligen und ein- bzw.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unterordnen können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Eigentum achten und Unrechtsbewusstsein 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besitzen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Verantwortung für übertragene Aufgaben 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sowie eigene Materialien übernehmen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teilen</a:t>
            </a:r>
            <a:b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allein auf Toilette gehen</a:t>
            </a:r>
          </a:p>
          <a:p>
            <a:endParaRPr lang="de-DE" sz="16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6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81C78-5629-4A59-9D27-718E4CC68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260648"/>
            <a:ext cx="9146232" cy="879376"/>
          </a:xfrm>
        </p:spPr>
        <p:txBody>
          <a:bodyPr>
            <a:noAutofit/>
          </a:bodyPr>
          <a:lstStyle/>
          <a:p>
            <a:r>
              <a:rPr lang="de-DE" sz="3200" b="1" dirty="0">
                <a:solidFill>
                  <a:srgbClr val="C00000"/>
                </a:solidFill>
              </a:rPr>
              <a:t>…und wie Sie Ihr Kind unterstützen können</a:t>
            </a:r>
            <a:endParaRPr lang="de-DE" sz="32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5E7EC2-495C-429E-97D1-318310CE4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5880" y="1231960"/>
            <a:ext cx="5328592" cy="3600400"/>
          </a:xfrm>
        </p:spPr>
        <p:txBody>
          <a:bodyPr>
            <a:normAutofit/>
          </a:bodyPr>
          <a:lstStyle/>
          <a:p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  Anstandsformen kennen (grüßen, 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  danken, entschuldigen)</a:t>
            </a:r>
            <a:br>
              <a:rPr lang="de-DE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</a:t>
            </a: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kleine Konflikte selbstständig lösen 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  lassen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  Langeweile aushalten können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  Grenzen setzen und diese auch einfordern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  Kindern etwas zutrauen (Fehler sind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  wichtig!)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  aufmerksam zuhören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  Mut machen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  Schule positiv darstellen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  gute Kommunikation zwischen Kind -</a:t>
            </a:r>
            <a:b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de-DE" sz="19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  Eltern - Kindergarten - Schule</a:t>
            </a:r>
          </a:p>
          <a:p>
            <a:endParaRPr lang="de-DE" sz="1900" b="1" dirty="0">
              <a:solidFill>
                <a:schemeClr val="accent5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FA32B6-DF0C-4302-AA44-6A20BD9D6C56}"/>
              </a:ext>
            </a:extLst>
          </p:cNvPr>
          <p:cNvSpPr txBox="1"/>
          <p:nvPr/>
        </p:nvSpPr>
        <p:spPr>
          <a:xfrm>
            <a:off x="385764" y="1229152"/>
            <a:ext cx="50405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Helfen im Haushalt (Tischdecken, Müll   </a:t>
            </a:r>
            <a:b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rausbringen, Spülmaschine ein- und </a:t>
            </a:r>
            <a:b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ausräumen, …)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bei Spielen auch mal verlieren lassen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Spielsachen aufräumen lassen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sorgsamer Umgang mit persönlichen  </a:t>
            </a:r>
            <a:b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Dingen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Ordnung im Kinderzimmer</a:t>
            </a:r>
          </a:p>
          <a:p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 Verantwortung (z. B. für ein </a:t>
            </a: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de-DE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Haustier)</a:t>
            </a:r>
          </a:p>
          <a:p>
            <a:endParaRPr lang="de-DE" sz="1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903AED-D8D6-4A1E-AA2D-B18DE9EA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33400"/>
            <a:ext cx="10801200" cy="1383432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latin typeface="Jokerman" panose="04090605060006020702" pitchFamily="82" charset="0"/>
              </a:rPr>
              <a:t>Liebes Vorschulkind!</a:t>
            </a:r>
            <a:br>
              <a:rPr lang="de-DE" dirty="0">
                <a:latin typeface="Jokerman" panose="04090605060006020702" pitchFamily="82" charset="0"/>
              </a:rPr>
            </a:br>
            <a:r>
              <a:rPr lang="de-DE" dirty="0">
                <a:solidFill>
                  <a:srgbClr val="00B050"/>
                </a:solidFill>
                <a:latin typeface="Jokerman" panose="04090605060006020702" pitchFamily="82" charset="0"/>
              </a:rPr>
              <a:t>Wir freuen uns schon sehr auf dich!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928E5E-AAAF-4401-A48C-A4CDA0750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36" y="1916832"/>
            <a:ext cx="5119464" cy="432048"/>
          </a:xfrm>
        </p:spPr>
        <p:txBody>
          <a:bodyPr>
            <a:normAutofit/>
          </a:bodyPr>
          <a:lstStyle/>
          <a:p>
            <a:r>
              <a:rPr lang="de-DE" dirty="0"/>
              <a:t>Das ist deine Lehrerin Frau Pfister: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625AA1-7527-BC72-1D8D-FCAF79A0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2492896"/>
            <a:ext cx="3600400" cy="34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5560" y="383009"/>
            <a:ext cx="8640960" cy="1008112"/>
          </a:xfrm>
        </p:spPr>
        <p:txBody>
          <a:bodyPr rtlCol="0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4900" b="1" dirty="0">
                <a:solidFill>
                  <a:srgbClr val="00CC00"/>
                </a:solidFill>
              </a:rPr>
              <a:t>Rechtliche Rahmenbedingungen</a:t>
            </a:r>
            <a:endParaRPr lang="de-DE" sz="3600" b="1" dirty="0">
              <a:solidFill>
                <a:srgbClr val="00CC0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135560" y="1387078"/>
            <a:ext cx="8928992" cy="2160240"/>
          </a:xfrm>
        </p:spPr>
        <p:txBody>
          <a:bodyPr rtlCol="0">
            <a:noAutofit/>
          </a:bodyPr>
          <a:lstStyle/>
          <a:p>
            <a:pPr>
              <a:lnSpc>
                <a:spcPct val="170000"/>
              </a:lnSpc>
            </a:pPr>
            <a:r>
              <a:rPr lang="de-DE" sz="2800" dirty="0"/>
              <a:t>Wer muss in die Schule?</a:t>
            </a:r>
            <a:br>
              <a:rPr lang="de-DE" sz="2800" dirty="0"/>
            </a:br>
            <a:r>
              <a:rPr lang="de-DE" sz="2800" dirty="0"/>
              <a:t>Wer kann in die Schule?</a:t>
            </a:r>
            <a:br>
              <a:rPr lang="de-DE" sz="2800" dirty="0"/>
            </a:br>
            <a:r>
              <a:rPr lang="de-DE" sz="2800" dirty="0"/>
              <a:t>Wer darf noch ein Jahr in den Kindergarten gehen?</a:t>
            </a:r>
            <a:br>
              <a:rPr lang="de-DE" sz="2800" dirty="0"/>
            </a:br>
            <a:endParaRPr lang="de-D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1664" y="2204864"/>
            <a:ext cx="6552728" cy="2088232"/>
          </a:xfrm>
        </p:spPr>
        <p:txBody>
          <a:bodyPr rtlCol="0">
            <a:normAutofit/>
          </a:bodyPr>
          <a:lstStyle/>
          <a:p>
            <a:pPr algn="ctr"/>
            <a:r>
              <a:rPr lang="de-DE" sz="8000" dirty="0">
                <a:solidFill>
                  <a:schemeClr val="accent4">
                    <a:lumMod val="75000"/>
                  </a:schemeClr>
                </a:solidFill>
              </a:rPr>
              <a:t>ENDE</a:t>
            </a:r>
          </a:p>
        </p:txBody>
      </p:sp>
    </p:spTree>
    <p:extLst>
      <p:ext uri="{BB962C8B-B14F-4D97-AF65-F5344CB8AC3E}">
        <p14:creationId xmlns:p14="http://schemas.microsoft.com/office/powerpoint/2010/main" val="100578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927648" y="836712"/>
            <a:ext cx="7128792" cy="3456384"/>
          </a:xfrm>
        </p:spPr>
        <p:txBody>
          <a:bodyPr rtlCol="0">
            <a:noAutofit/>
          </a:bodyPr>
          <a:lstStyle/>
          <a:p>
            <a:pPr marL="342900" indent="-342900" rt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B050"/>
                </a:solidFill>
              </a:rPr>
              <a:t>schulpflichtig - im Vorjahr zurückgestellt</a:t>
            </a:r>
          </a:p>
          <a:p>
            <a:pPr marL="342900" indent="-342900" rt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92D050"/>
                </a:solidFill>
              </a:rPr>
              <a:t>regulär schulpflichtig - bis 30.06.2020</a:t>
            </a:r>
          </a:p>
          <a:p>
            <a:pPr marL="342900" indent="-342900" rt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CC99"/>
                </a:solidFill>
              </a:rPr>
              <a:t>Einschulungskorridor - 01.07.20 bis 30.09.20</a:t>
            </a:r>
          </a:p>
          <a:p>
            <a:pPr marL="342900" indent="-342900" rt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9933"/>
                </a:solidFill>
              </a:rPr>
              <a:t>auf Antrag schulpflichtig - 01.10.20 bis 31.12.20</a:t>
            </a:r>
          </a:p>
          <a:p>
            <a:pPr marL="342900" indent="-342900" rt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C00000"/>
                </a:solidFill>
              </a:rPr>
              <a:t>auf Antrag schulpflichtig mit Gutachten – ab 01.01.21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Zurückstellung für </a:t>
            </a:r>
            <a:r>
              <a:rPr lang="de-DE" dirty="0">
                <a:solidFill>
                  <a:srgbClr val="92D050"/>
                </a:solidFill>
              </a:rPr>
              <a:t>regulär Schulpflichtige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0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416" y="219112"/>
            <a:ext cx="9722296" cy="471586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sz="2800" dirty="0"/>
              <a:t>         Aufnahme in die Grundschule zum Schuljahr 2026/27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A9F46C97-C227-489C-9139-F08594384B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267409"/>
              </p:ext>
            </p:extLst>
          </p:nvPr>
        </p:nvGraphicFramePr>
        <p:xfrm>
          <a:off x="1582615" y="690698"/>
          <a:ext cx="10081120" cy="5840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1783">
                  <a:extLst>
                    <a:ext uri="{9D8B030D-6E8A-4147-A177-3AD203B41FA5}">
                      <a16:colId xmlns:a16="http://schemas.microsoft.com/office/drawing/2014/main" val="1574276246"/>
                    </a:ext>
                  </a:extLst>
                </a:gridCol>
                <a:gridCol w="1901783">
                  <a:extLst>
                    <a:ext uri="{9D8B030D-6E8A-4147-A177-3AD203B41FA5}">
                      <a16:colId xmlns:a16="http://schemas.microsoft.com/office/drawing/2014/main" val="2093882697"/>
                    </a:ext>
                  </a:extLst>
                </a:gridCol>
                <a:gridCol w="2500629">
                  <a:extLst>
                    <a:ext uri="{9D8B030D-6E8A-4147-A177-3AD203B41FA5}">
                      <a16:colId xmlns:a16="http://schemas.microsoft.com/office/drawing/2014/main" val="765316878"/>
                    </a:ext>
                  </a:extLst>
                </a:gridCol>
                <a:gridCol w="1793873">
                  <a:extLst>
                    <a:ext uri="{9D8B030D-6E8A-4147-A177-3AD203B41FA5}">
                      <a16:colId xmlns:a16="http://schemas.microsoft.com/office/drawing/2014/main" val="673259561"/>
                    </a:ext>
                  </a:extLst>
                </a:gridCol>
                <a:gridCol w="1983052">
                  <a:extLst>
                    <a:ext uri="{9D8B030D-6E8A-4147-A177-3AD203B41FA5}">
                      <a16:colId xmlns:a16="http://schemas.microsoft.com/office/drawing/2014/main" val="261024733"/>
                    </a:ext>
                  </a:extLst>
                </a:gridCol>
              </a:tblGrid>
              <a:tr h="823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schulpflichtig</a:t>
                      </a:r>
                      <a:endParaRPr lang="de-DE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regulär schulpflichtig</a:t>
                      </a:r>
                      <a:endParaRPr lang="de-DE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Einschulungskorridor</a:t>
                      </a:r>
                      <a:endParaRPr lang="de-DE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(Kind KANN schulpflichtig werden)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de-DE" sz="1200" b="1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vorzeitige Einschulung</a:t>
                      </a:r>
                      <a:endParaRPr lang="de-DE" sz="11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(auf Antrag</a:t>
                      </a: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schulpflichtig)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vorzeitige Einschulung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u="sng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 Gutachten</a:t>
                      </a:r>
                      <a:endParaRPr lang="de-DE" sz="1100" b="1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(auf Antrag</a:t>
                      </a: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schulpflichtig)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847533"/>
                  </a:ext>
                </a:extLst>
              </a:tr>
              <a:tr h="6534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 Vorjahr zurückgestellt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bzw.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Korridor genutzt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u="sng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Geburtsdatum</a:t>
                      </a: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bis 30.06.2020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u="sng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Geburtsdatum</a:t>
                      </a: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01.07.2020 – 30.09.2020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u="sng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Geburtsdatum</a:t>
                      </a: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01.10.2020 – 31.12.2020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u="sng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Geburtsdatum</a:t>
                      </a: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 01.01.2021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120181"/>
                  </a:ext>
                </a:extLst>
              </a:tr>
              <a:tr h="4334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Keine</a:t>
                      </a: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weitere Zurück­stellung möglich.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Bei Kindern mit sonder­pä­dagogischem Förderbedarf ist in besonderen Ausnahmefällen eine weitere Zurückstellung </a:t>
                      </a: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möglich, sie ist mit einem sonderpädagogischen Gutachten zu begründen und es müssen zugleich sonderpädagogische Fördermaßnahmen eingeleitet werden. </a:t>
                      </a: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(SFZ miteinbinden)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BayEUG</a:t>
                      </a: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§ 41(7)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GrSO</a:t>
                      </a: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§2 (4)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Prüfung der Schulfähigkeit nur im </a:t>
                      </a:r>
                      <a:r>
                        <a:rPr lang="de-DE" sz="12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Zweifelsfall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Aussagen des Kinder­­gartens</a:t>
                      </a:r>
                      <a:r>
                        <a:rPr lang="de-DE" sz="10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9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(bei vorliegender </a:t>
                      </a:r>
                      <a:r>
                        <a:rPr lang="de-DE" sz="900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Schweigepflichtsentbindung</a:t>
                      </a:r>
                      <a:r>
                        <a:rPr lang="de-DE" sz="9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Antrag der Eltern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Auffälligkeiten beim Aufnahmegespräch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Entscheidung über Aufnahme trifft der Schulleiter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Rückstellung auch bei Kindern mit </a:t>
                      </a:r>
                      <a:r>
                        <a:rPr lang="de-DE" sz="1200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sonderpäd</a:t>
                      </a: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Förderbedarf möglich, „wenn nach diesem Zeitpunkt zu erwarten ist, dass ein Unterricht an der GS voraussichtlich erfolgen kann.“ </a:t>
                      </a:r>
                      <a:r>
                        <a:rPr lang="de-DE" sz="1200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GrSO</a:t>
                      </a: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§2 (4)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 Kinder durchlaufen das An­melde- und Einschulungsverfahren ebenso wie alle anderen Kinder.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Eltern entscheiden nach Beratung und Empfehlung durch die Schule, ob ihr Kind zum kommenden oder zum darauffolgenden Schuljahr ein­geschult werden soll. 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Soll das Kind jedoch zum kommen-den Schuljahr eingeschult werden, wird es regulär schulpflichtig und ist wie in Spalte 2(regulär schulpflichtig) zu behandeln.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Bis 10.04.2026 </a:t>
                      </a: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schriftliche Erklärung der Eltern, wenn das Kind erst 2027/2028 schulpflichtig werden soll.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Schulfähigkeit kann über-prüft werden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Entscheidung über Aufnahme trifft der Schulleiter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Nach dem 31. Juli kann ein vorzeitig aufgenommenes Kind nicht mehr ab-gemeldet werden.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Schulfähigkeit wird überprüft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Schulpsychologisches Gutachten erforderlich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779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2260" y="476672"/>
            <a:ext cx="7021488" cy="936104"/>
          </a:xfrm>
        </p:spPr>
        <p:txBody>
          <a:bodyPr rtlCol="0">
            <a:normAutofit fontScale="9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Zurückstellung</a:t>
            </a:r>
            <a:r>
              <a:rPr lang="de-DE" dirty="0"/>
              <a:t> für „</a:t>
            </a:r>
            <a:r>
              <a:rPr lang="de-DE" dirty="0">
                <a:solidFill>
                  <a:srgbClr val="92D050"/>
                </a:solidFill>
              </a:rPr>
              <a:t>regulär schulpflichtige</a:t>
            </a:r>
            <a:r>
              <a:rPr lang="de-DE" dirty="0"/>
              <a:t>“ Kinder (vor dem 1.7. geboren)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07568" y="1772816"/>
            <a:ext cx="9217024" cy="43204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>
                <a:latin typeface="+mj-lt"/>
              </a:rPr>
              <a:t>möglich</a:t>
            </a:r>
          </a:p>
          <a:p>
            <a:r>
              <a:rPr lang="de-DE" dirty="0">
                <a:latin typeface="+mj-lt"/>
              </a:rPr>
              <a:t>wenn nicht schon eine frühere Zurückstellung erfolgt ist</a:t>
            </a:r>
          </a:p>
          <a:p>
            <a:pPr lvl="0"/>
            <a:r>
              <a:rPr lang="de-DE" dirty="0">
                <a:latin typeface="+mj-lt"/>
              </a:rPr>
              <a:t>wenn zu erwarten ist, dass es voraussichtlich erst ein Schuljahr später mit Erfolg am Unterricht teilnehmen kann</a:t>
            </a:r>
          </a:p>
          <a:p>
            <a:pPr marL="0" indent="0">
              <a:buNone/>
            </a:pPr>
            <a:r>
              <a:rPr lang="de-DE" b="1" dirty="0">
                <a:latin typeface="+mj-lt"/>
              </a:rPr>
              <a:t>Verfahren</a:t>
            </a:r>
          </a:p>
          <a:p>
            <a:pPr lvl="0"/>
            <a:r>
              <a:rPr lang="de-DE" dirty="0">
                <a:latin typeface="+mj-lt"/>
              </a:rPr>
              <a:t>trotzdem Schulanmeldung</a:t>
            </a:r>
          </a:p>
          <a:p>
            <a:pPr lvl="0"/>
            <a:r>
              <a:rPr lang="de-DE" dirty="0">
                <a:latin typeface="+mj-lt"/>
              </a:rPr>
              <a:t>Eltern beantragen Zurückstellung unter Angabe wichtiger Gründe</a:t>
            </a:r>
          </a:p>
          <a:p>
            <a:pPr lvl="0"/>
            <a:r>
              <a:rPr lang="de-DE" dirty="0">
                <a:latin typeface="+mj-lt"/>
              </a:rPr>
              <a:t>SL prüft den Antrag und bespricht sich mit </a:t>
            </a:r>
            <a:r>
              <a:rPr lang="de-DE" dirty="0" err="1">
                <a:latin typeface="+mj-lt"/>
              </a:rPr>
              <a:t>Kiga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gegebenenfalls Zurückstellung</a:t>
            </a:r>
          </a:p>
          <a:p>
            <a:pPr marL="0" indent="0">
              <a:buNone/>
            </a:pPr>
            <a:r>
              <a:rPr lang="de-DE" b="1" dirty="0">
                <a:latin typeface="+mj-lt"/>
              </a:rPr>
              <a:t>oder</a:t>
            </a:r>
          </a:p>
          <a:p>
            <a:pPr lvl="0"/>
            <a:r>
              <a:rPr lang="de-DE" dirty="0">
                <a:latin typeface="+mj-lt"/>
              </a:rPr>
              <a:t>Lehrer und SL beantragen Zurückstellung und beraten sich mit den Eltern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6498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7688" y="476672"/>
            <a:ext cx="7315200" cy="864096"/>
          </a:xfrm>
        </p:spPr>
        <p:txBody>
          <a:bodyPr rtlCol="0"/>
          <a:lstStyle/>
          <a:p>
            <a:pPr rtl="0"/>
            <a:r>
              <a:rPr lang="de-DE" b="1" dirty="0">
                <a:solidFill>
                  <a:srgbClr val="CC0000"/>
                </a:solidFill>
              </a:rPr>
              <a:t>Einzelne Schritte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87688" y="1361912"/>
            <a:ext cx="5616624" cy="3312368"/>
          </a:xfrm>
        </p:spPr>
        <p:txBody>
          <a:bodyPr rtlCol="0"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Kennenlernen der Kinder durch gemeinsame Aktionen während des Schuljahres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Eltern</a:t>
            </a:r>
            <a:r>
              <a:rPr lang="de-DE" dirty="0"/>
              <a:t>: Bearbeitung der Anmeldeunterlagen durch die Eltern vom </a:t>
            </a:r>
            <a:r>
              <a:rPr lang="de-DE" dirty="0">
                <a:solidFill>
                  <a:srgbClr val="FF0000"/>
                </a:solidFill>
              </a:rPr>
              <a:t>02. Februar bis zum 23. Februar</a:t>
            </a:r>
            <a:endParaRPr lang="de-DE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de-DE" b="1" dirty="0"/>
              <a:t>Kinder</a:t>
            </a:r>
            <a:r>
              <a:rPr lang="de-DE" dirty="0"/>
              <a:t>: Einschulung in der Schule am </a:t>
            </a:r>
            <a:r>
              <a:rPr lang="de-DE" dirty="0">
                <a:solidFill>
                  <a:schemeClr val="tx2"/>
                </a:solidFill>
              </a:rPr>
              <a:t>Donnerstag, 05. März </a:t>
            </a:r>
            <a:r>
              <a:rPr lang="de-DE" dirty="0"/>
              <a:t>ab 13.30 Uhr</a:t>
            </a:r>
            <a:br>
              <a:rPr lang="de-DE" dirty="0"/>
            </a:br>
            <a:r>
              <a:rPr lang="de-DE" dirty="0"/>
              <a:t>(Listen mit Uhrzeiten zum Eintragen hängen </a:t>
            </a:r>
            <a:r>
              <a:rPr lang="de-DE" dirty="0">
                <a:solidFill>
                  <a:schemeClr val="tx2"/>
                </a:solidFill>
              </a:rPr>
              <a:t>ab 09. Februar </a:t>
            </a:r>
            <a:r>
              <a:rPr lang="de-DE" dirty="0"/>
              <a:t>im </a:t>
            </a:r>
            <a:r>
              <a:rPr lang="de-DE" dirty="0" err="1"/>
              <a:t>Kiga</a:t>
            </a:r>
            <a:r>
              <a:rPr lang="de-DE" dirty="0"/>
              <a:t> aus)</a:t>
            </a:r>
          </a:p>
        </p:txBody>
      </p:sp>
    </p:spTree>
    <p:extLst>
      <p:ext uri="{BB962C8B-B14F-4D97-AF65-F5344CB8AC3E}">
        <p14:creationId xmlns:p14="http://schemas.microsoft.com/office/powerpoint/2010/main" val="2459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776" y="1484784"/>
            <a:ext cx="4104456" cy="1218828"/>
          </a:xfrm>
        </p:spPr>
        <p:txBody>
          <a:bodyPr rtlCol="0">
            <a:normAutofit/>
          </a:bodyPr>
          <a:lstStyle/>
          <a:p>
            <a:pPr rtl="0"/>
            <a:r>
              <a:rPr lang="de-DE" sz="5400" b="1" dirty="0">
                <a:solidFill>
                  <a:srgbClr val="C00000"/>
                </a:solidFill>
              </a:rPr>
              <a:t>S</a:t>
            </a:r>
            <a:r>
              <a:rPr lang="de-DE" sz="5400" b="1" dirty="0">
                <a:solidFill>
                  <a:srgbClr val="00B050"/>
                </a:solidFill>
              </a:rPr>
              <a:t>c</a:t>
            </a:r>
            <a:r>
              <a:rPr lang="de-DE" sz="5400" b="1" dirty="0">
                <a:solidFill>
                  <a:srgbClr val="00B0F0"/>
                </a:solidFill>
              </a:rPr>
              <a:t>h</a:t>
            </a:r>
            <a:r>
              <a:rPr lang="de-DE" sz="5400" b="1" dirty="0">
                <a:solidFill>
                  <a:srgbClr val="FFC000"/>
                </a:solidFill>
              </a:rPr>
              <a:t>u</a:t>
            </a:r>
            <a:r>
              <a:rPr lang="de-DE" sz="5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</a:t>
            </a:r>
            <a:r>
              <a:rPr lang="de-DE" sz="5400" b="1" dirty="0">
                <a:solidFill>
                  <a:srgbClr val="FF33CC"/>
                </a:solidFill>
              </a:rPr>
              <a:t>a</a:t>
            </a:r>
            <a:r>
              <a:rPr lang="de-DE" sz="5400" b="1" dirty="0">
                <a:solidFill>
                  <a:srgbClr val="33CCFF"/>
                </a:solidFill>
              </a:rPr>
              <a:t>l</a:t>
            </a:r>
            <a:r>
              <a:rPr lang="de-DE" sz="5400" b="1" dirty="0">
                <a:solidFill>
                  <a:srgbClr val="99CC00"/>
                </a:solidFill>
              </a:rPr>
              <a:t>l</a:t>
            </a:r>
            <a:r>
              <a:rPr lang="de-DE" sz="5400" b="1" dirty="0">
                <a:solidFill>
                  <a:srgbClr val="FF0000"/>
                </a:solidFill>
              </a:rPr>
              <a:t>t</a:t>
            </a:r>
            <a:r>
              <a:rPr lang="de-DE" sz="5400" b="1" dirty="0">
                <a:solidFill>
                  <a:srgbClr val="CC00FF"/>
                </a:solidFill>
              </a:rPr>
              <a:t>a</a:t>
            </a:r>
            <a:r>
              <a:rPr lang="de-DE" sz="5400" b="1" dirty="0">
                <a:solidFill>
                  <a:srgbClr val="00CC99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077829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17E9B-385E-4702-B9EB-557D28EA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Unsere Schule stellt sich vor: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B1D94ED-4985-476C-8A5D-C43BDB5588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66298" y="1628800"/>
            <a:ext cx="2975967" cy="2231975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29F13B6-0C01-4B28-A792-7535B1640B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085014" y="1651124"/>
            <a:ext cx="2975965" cy="2231974"/>
          </a:xfrm>
        </p:spPr>
      </p:pic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6F2E3254-6D48-4BED-B8EC-27D965CAC4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25657" y="1628802"/>
            <a:ext cx="2975965" cy="223197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9760063-1484-48E7-ADD7-9059A9DCC1C1}"/>
              </a:ext>
            </a:extLst>
          </p:cNvPr>
          <p:cNvSpPr txBox="1"/>
          <p:nvPr/>
        </p:nvSpPr>
        <p:spPr>
          <a:xfrm>
            <a:off x="9629131" y="4086422"/>
            <a:ext cx="2739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/>
              <a:t>v.l.oben</a:t>
            </a:r>
            <a:r>
              <a:rPr lang="de-DE" sz="900" dirty="0"/>
              <a:t> Eingangsbereich, Schulgarten, </a:t>
            </a:r>
          </a:p>
          <a:p>
            <a:r>
              <a:rPr lang="de-DE" sz="900" dirty="0"/>
              <a:t>Schulhaus mit selbstgestaltetem Zaun, </a:t>
            </a:r>
          </a:p>
          <a:p>
            <a:r>
              <a:rPr lang="de-DE" sz="900" dirty="0"/>
              <a:t>Klasse1 und 2, Schulbücherei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D0926A-01E2-C776-A263-4CF607E65F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37"/>
          <a:stretch/>
        </p:blipFill>
        <p:spPr>
          <a:xfrm>
            <a:off x="7629529" y="4092789"/>
            <a:ext cx="1969732" cy="20788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0E3626D-A0FB-6751-D914-DC8FE1634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3777" y="4089372"/>
            <a:ext cx="2771801" cy="207885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B656614-5859-8650-5305-D709F0CF8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099" y="4089371"/>
            <a:ext cx="2771802" cy="20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A9663-39B1-4EFE-A9E7-B39FCA5E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65126"/>
            <a:ext cx="9900592" cy="796602"/>
          </a:xfrm>
        </p:spPr>
        <p:txBody>
          <a:bodyPr>
            <a:normAutofit/>
          </a:bodyPr>
          <a:lstStyle/>
          <a:p>
            <a:r>
              <a:rPr lang="de-DE" sz="3600" dirty="0"/>
              <a:t>                Unsere Lehrerinnen			     OGTS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D42EF32-613F-47C2-B62B-21FB4CBBAC01}"/>
              </a:ext>
            </a:extLst>
          </p:cNvPr>
          <p:cNvSpPr txBox="1"/>
          <p:nvPr/>
        </p:nvSpPr>
        <p:spPr>
          <a:xfrm>
            <a:off x="1919536" y="4870335"/>
            <a:ext cx="546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v.l</a:t>
            </a:r>
            <a:r>
              <a:rPr lang="de-DE" sz="1400" dirty="0"/>
              <a:t>. Monique Püschmann, Marianne Lechner, Heike Stangelmayer, Julia Pfister, Christiane Grübler, Steffi Litzlfelder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DE5F35-4F82-7222-134E-C4ECD27C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464445"/>
            <a:ext cx="4103137" cy="323116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8F320DD-6F01-D801-5138-292E6EB040D5}"/>
              </a:ext>
            </a:extLst>
          </p:cNvPr>
          <p:cNvSpPr txBox="1"/>
          <p:nvPr/>
        </p:nvSpPr>
        <p:spPr>
          <a:xfrm>
            <a:off x="8256240" y="487033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Melanie und Vanessa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EA1CCE-3961-0BB1-7EDF-3013F80E17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11"/>
          <a:stretch/>
        </p:blipFill>
        <p:spPr>
          <a:xfrm>
            <a:off x="7968208" y="1478727"/>
            <a:ext cx="2520280" cy="32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inderfreundschaft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6_TF03896101.potx" id="{16227EA4-818B-4499-8E80-40139B89E740}" vid="{C4753B90-BCDF-4A21-9C37-30D24945AC95}"/>
    </a:ext>
  </a:extLst>
</a:theme>
</file>

<file path=ppt/theme/theme2.xml><?xml version="1.0" encoding="utf-8"?>
<a:theme xmlns:a="http://schemas.openxmlformats.org/drawingml/2006/main" name="Office-Design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infopath/2007/PartnerControls"/>
    <ds:schemaRef ds:uri="http://schemas.openxmlformats.org/package/2006/metadata/core-properties"/>
    <ds:schemaRef ds:uri="40262f94-9f35-4ac3-9a90-690165a166b7"/>
    <ds:schemaRef ds:uri="http://purl.org/dc/dcmitype/"/>
    <ds:schemaRef ds:uri="http://schemas.microsoft.com/office/2006/metadata/properties"/>
    <ds:schemaRef ds:uri="http://purl.org/dc/terms/"/>
    <ds:schemaRef ds:uri="a4f35948-e619-41b3-aa29-22878b09cfd2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Unterrichtspräsentation Kinder auf dem Schulhof (Breitbild)</Template>
  <TotalTime>0</TotalTime>
  <Words>1335</Words>
  <Application>Microsoft Office PowerPoint</Application>
  <PresentationFormat>Breitbild</PresentationFormat>
  <Paragraphs>217</Paragraphs>
  <Slides>20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Jokerman</vt:lpstr>
      <vt:lpstr>Times New Roman</vt:lpstr>
      <vt:lpstr>Wingdings</vt:lpstr>
      <vt:lpstr>Kinderfreundschaft 16 x 9</vt:lpstr>
      <vt:lpstr>Informationen zur Einschulung</vt:lpstr>
      <vt:lpstr>Rechtliche Rahmenbedingungen</vt:lpstr>
      <vt:lpstr>PowerPoint-Präsentation</vt:lpstr>
      <vt:lpstr>         Aufnahme in die Grundschule zum Schuljahr 2026/27</vt:lpstr>
      <vt:lpstr>Zurückstellung für „regulär schulpflichtige“ Kinder (vor dem 1.7. geboren)</vt:lpstr>
      <vt:lpstr>Einzelne Schritte</vt:lpstr>
      <vt:lpstr>Schulalltag</vt:lpstr>
      <vt:lpstr>Unsere Schule stellt sich vor:</vt:lpstr>
      <vt:lpstr>                Unsere Lehrerinnen        OGTS</vt:lpstr>
      <vt:lpstr>Stundentafel</vt:lpstr>
      <vt:lpstr>Möglicher Stundenplan</vt:lpstr>
      <vt:lpstr>Früh- und Mittagsbetreuung</vt:lpstr>
      <vt:lpstr>OGTS</vt:lpstr>
      <vt:lpstr>Was soll ein Schulanfänger können?   Schulreifekompetenzen</vt:lpstr>
      <vt:lpstr>Motorische Kompetenzen und wie Sie Ihr Kind unterstützen können </vt:lpstr>
      <vt:lpstr>Kognitive Kompetenzen und wie Sie Ihr Kind unterstützen können </vt:lpstr>
      <vt:lpstr>Emotionale/soziale Kompetenzen… </vt:lpstr>
      <vt:lpstr>…und wie Sie Ihr Kind unterstützen können</vt:lpstr>
      <vt:lpstr>Liebes Vorschulkind! Wir freuen uns schon sehr auf dich!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Elternabend zur Einschulung</dc:title>
  <dc:creator>Windows User</dc:creator>
  <cp:keywords/>
  <cp:lastModifiedBy>Sekretariat</cp:lastModifiedBy>
  <cp:revision>78</cp:revision>
  <cp:lastPrinted>2020-02-11T16:43:51Z</cp:lastPrinted>
  <dcterms:created xsi:type="dcterms:W3CDTF">2020-02-02T20:20:28Z</dcterms:created>
  <dcterms:modified xsi:type="dcterms:W3CDTF">2026-01-08T07:28:26Z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